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8" r:id="rId3"/>
    <p:sldId id="258" r:id="rId4"/>
    <p:sldId id="266" r:id="rId5"/>
    <p:sldId id="269" r:id="rId6"/>
    <p:sldId id="259" r:id="rId7"/>
    <p:sldId id="260" r:id="rId8"/>
    <p:sldId id="261" r:id="rId9"/>
    <p:sldId id="286" r:id="rId10"/>
    <p:sldId id="262" r:id="rId11"/>
    <p:sldId id="264" r:id="rId12"/>
    <p:sldId id="265" r:id="rId13"/>
    <p:sldId id="263" r:id="rId14"/>
    <p:sldId id="287" r:id="rId15"/>
    <p:sldId id="270" r:id="rId16"/>
    <p:sldId id="285" r:id="rId17"/>
    <p:sldId id="276" r:id="rId18"/>
    <p:sldId id="275" r:id="rId19"/>
    <p:sldId id="281" r:id="rId20"/>
    <p:sldId id="279" r:id="rId21"/>
    <p:sldId id="280" r:id="rId22"/>
    <p:sldId id="274" r:id="rId23"/>
    <p:sldId id="277" r:id="rId24"/>
    <p:sldId id="273" r:id="rId25"/>
    <p:sldId id="278" r:id="rId26"/>
    <p:sldId id="271" r:id="rId27"/>
    <p:sldId id="284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50" autoAdjust="0"/>
    <p:restoredTop sz="94660"/>
  </p:normalViewPr>
  <p:slideViewPr>
    <p:cSldViewPr>
      <p:cViewPr varScale="1">
        <p:scale>
          <a:sx n="81" d="100"/>
          <a:sy n="81" d="100"/>
        </p:scale>
        <p:origin x="-112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716867-B8CA-4340-8F12-31DECCD038EF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DFFDED-9BC0-4415-A699-CA521120CA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904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FFDED-9BC0-4415-A699-CA521120CAFB}" type="slidenum">
              <a:rPr lang="ru-RU" smtClean="0"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7884-D443-4D61-8779-86DE54C9254F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0E7B-6E04-43B4-94FF-CA0998C2E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116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7884-D443-4D61-8779-86DE54C9254F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0E7B-6E04-43B4-94FF-CA0998C2E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656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7884-D443-4D61-8779-86DE54C9254F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0E7B-6E04-43B4-94FF-CA0998C2E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43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7884-D443-4D61-8779-86DE54C9254F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0E7B-6E04-43B4-94FF-CA0998C2E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900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7884-D443-4D61-8779-86DE54C9254F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0E7B-6E04-43B4-94FF-CA0998C2E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863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7884-D443-4D61-8779-86DE54C9254F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0E7B-6E04-43B4-94FF-CA0998C2E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02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7884-D443-4D61-8779-86DE54C9254F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0E7B-6E04-43B4-94FF-CA0998C2E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600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7884-D443-4D61-8779-86DE54C9254F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0E7B-6E04-43B4-94FF-CA0998C2E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209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7884-D443-4D61-8779-86DE54C9254F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0E7B-6E04-43B4-94FF-CA0998C2E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733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7884-D443-4D61-8779-86DE54C9254F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0E7B-6E04-43B4-94FF-CA0998C2E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76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7884-D443-4D61-8779-86DE54C9254F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50E7B-6E04-43B4-94FF-CA0998C2E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280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67884-D443-4D61-8779-86DE54C9254F}" type="datetimeFigureOut">
              <a:rPr lang="ru-RU" smtClean="0"/>
              <a:pPr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50E7B-6E04-43B4-94FF-CA0998C2E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345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692696"/>
            <a:ext cx="7416824" cy="3816424"/>
          </a:xfrm>
          <a:prstGeom prst="rect">
            <a:avLst/>
          </a:prstGeom>
          <a:noFill/>
          <a:scene3d>
            <a:camera prst="perspectiveLeft"/>
            <a:lightRig rig="soft" dir="tl">
              <a:rot lat="0" lon="0" rev="0"/>
            </a:lightRig>
          </a:scene3d>
          <a:sp3d>
            <a:bevelT prst="relaxedInset"/>
          </a:sp3d>
        </p:spPr>
        <p:txBody>
          <a:bodyPr wrap="none" lIns="91440" tIns="45720" rIns="91440" bIns="45720">
            <a:prstTxWarp prst="textArchUp">
              <a:avLst/>
            </a:prstTxWarp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cap="none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МИР ГОЛОВОЛОМОК</a:t>
            </a:r>
          </a:p>
        </p:txBody>
      </p:sp>
    </p:spTree>
    <p:extLst>
      <p:ext uri="{BB962C8B-B14F-4D97-AF65-F5344CB8AC3E}">
        <p14:creationId xmlns:p14="http://schemas.microsoft.com/office/powerpoint/2010/main" val="2227109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Головоломка как развитие личности ребёнка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1601" y="1988840"/>
            <a:ext cx="32830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/>
              <a:t>Мы должны создавать все условия для того чтобы формировать положительную самооценку и уверенность в своих возможностях у наших детей</a:t>
            </a:r>
            <a:endParaRPr lang="ru-RU" sz="2400" dirty="0"/>
          </a:p>
        </p:txBody>
      </p:sp>
      <p:pic>
        <p:nvPicPr>
          <p:cNvPr id="12290" name="Picture 2" descr="IMG_E620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344" y="2276872"/>
            <a:ext cx="4804204" cy="329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37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332656"/>
            <a:ext cx="87232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Головоломка – это мощный механизм подготовки ребенка к школе.</a:t>
            </a:r>
          </a:p>
          <a:p>
            <a:r>
              <a:rPr lang="ru-RU" sz="2000" b="1" dirty="0"/>
              <a:t>Головоломка способствует:</a:t>
            </a:r>
          </a:p>
          <a:p>
            <a:r>
              <a:rPr lang="ru-RU" sz="2000" b="1" dirty="0"/>
              <a:t>- Концентрации внимания;</a:t>
            </a:r>
          </a:p>
          <a:p>
            <a:r>
              <a:rPr lang="ru-RU" sz="2000" b="1" dirty="0"/>
              <a:t>- Развитию познавательной активности;</a:t>
            </a:r>
          </a:p>
          <a:p>
            <a:r>
              <a:rPr lang="ru-RU" sz="2000" b="1" dirty="0"/>
              <a:t>- Развитию логического мышления;</a:t>
            </a:r>
          </a:p>
          <a:p>
            <a:r>
              <a:rPr lang="ru-RU" sz="2000" b="1" dirty="0"/>
              <a:t>- Развитию творческого мышления.</a:t>
            </a:r>
          </a:p>
        </p:txBody>
      </p:sp>
      <p:pic>
        <p:nvPicPr>
          <p:cNvPr id="3076" name="Picture 4" descr="D:\Ксюша работа\головоломки2\головоломки фото\IMG_E62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295675"/>
            <a:ext cx="6995018" cy="44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704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930226"/>
          </a:xfrm>
        </p:spPr>
        <p:txBody>
          <a:bodyPr>
            <a:normAutofit/>
          </a:bodyPr>
          <a:lstStyle/>
          <a:p>
            <a:r>
              <a:rPr lang="ru-RU" b="1" dirty="0"/>
              <a:t>«Роль головоломок в развитии личности дошкольника»</a:t>
            </a:r>
          </a:p>
        </p:txBody>
      </p:sp>
      <p:pic>
        <p:nvPicPr>
          <p:cNvPr id="2050" name="Picture 2" descr="IMG_615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2348879"/>
            <a:ext cx="3048905" cy="4063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IMG_612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348880"/>
            <a:ext cx="3051746" cy="4063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477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Проблемность</a:t>
            </a:r>
            <a:r>
              <a:rPr lang="ru-RU" b="1" dirty="0"/>
              <a:t> и занимательность</a:t>
            </a:r>
          </a:p>
        </p:txBody>
      </p:sp>
      <p:pic>
        <p:nvPicPr>
          <p:cNvPr id="13314" name="Picture 2" descr="IMG_616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77330"/>
            <a:ext cx="2968625" cy="396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 descr="IMG_614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150268"/>
            <a:ext cx="2955925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3536" y="5373216"/>
            <a:ext cx="8312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Учить думать, планировать, концентрироваться на решаемых задачах, анализировать, получать удовольствие от умственного труда.</a:t>
            </a:r>
          </a:p>
        </p:txBody>
      </p:sp>
    </p:spTree>
    <p:extLst>
      <p:ext uri="{BB962C8B-B14F-4D97-AF65-F5344CB8AC3E}">
        <p14:creationId xmlns:p14="http://schemas.microsoft.com/office/powerpoint/2010/main" val="1431598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Ксюша работа\головоломки2\головоломки фото\IMG_61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76672"/>
            <a:ext cx="4428072" cy="590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764704"/>
            <a:ext cx="3888432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/>
              <a:t>Взаимодействие взрослых и детей </a:t>
            </a:r>
          </a:p>
          <a:p>
            <a:endParaRPr lang="ru-RU" sz="2800" dirty="0"/>
          </a:p>
          <a:p>
            <a:pPr lvl="0"/>
            <a:r>
              <a:rPr lang="ru-RU" sz="2800" dirty="0"/>
              <a:t>- Важнейший фактор развития ребенка</a:t>
            </a:r>
          </a:p>
          <a:p>
            <a:pPr lvl="0"/>
            <a:r>
              <a:rPr lang="ru-RU" sz="2800" dirty="0"/>
              <a:t>- С помощью взрослого дошкольник учится познавать окружающий мир</a:t>
            </a:r>
          </a:p>
          <a:p>
            <a:pPr lvl="0"/>
            <a:r>
              <a:rPr lang="ru-RU" sz="2800" dirty="0"/>
              <a:t>- Взрослый партнер , а не руководитель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0374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264127"/>
            <a:ext cx="87129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Интеллектуальные способности «инструмент» мыслительных процессов:</a:t>
            </a:r>
          </a:p>
          <a:p>
            <a:r>
              <a:rPr lang="ru-RU" sz="2400" b="1" dirty="0"/>
              <a:t>- Анализировать</a:t>
            </a:r>
          </a:p>
          <a:p>
            <a:r>
              <a:rPr lang="ru-RU" sz="2400" b="1" dirty="0"/>
              <a:t>- Комбинировать и преобразовывать</a:t>
            </a:r>
          </a:p>
          <a:p>
            <a:r>
              <a:rPr lang="ru-RU" sz="2400" b="1" dirty="0"/>
              <a:t>- Делать выводы</a:t>
            </a:r>
          </a:p>
          <a:p>
            <a:r>
              <a:rPr lang="ru-RU" sz="2400" b="1" dirty="0"/>
              <a:t>- Улавливать закономерности</a:t>
            </a:r>
          </a:p>
          <a:p>
            <a:r>
              <a:rPr lang="ru-RU" sz="2400" b="1" dirty="0"/>
              <a:t>- Выявлять </a:t>
            </a:r>
            <a:r>
              <a:rPr lang="ru-RU" sz="2400" b="1" dirty="0" err="1"/>
              <a:t>причино</a:t>
            </a:r>
            <a:r>
              <a:rPr lang="ru-RU" sz="2400" b="1" dirty="0"/>
              <a:t>-следственные связи</a:t>
            </a:r>
          </a:p>
          <a:p>
            <a:pPr marL="342900" indent="-342900">
              <a:buFontTx/>
              <a:buChar char="-"/>
            </a:pPr>
            <a:r>
              <a:rPr lang="ru-RU" sz="2400" b="1" dirty="0"/>
              <a:t>Планировать</a:t>
            </a:r>
          </a:p>
          <a:p>
            <a:endParaRPr lang="ru-RU" sz="24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4A81A2E-FA4C-403F-C3A1-33DA1BA3B1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243"/>
          <a:stretch/>
        </p:blipFill>
        <p:spPr>
          <a:xfrm>
            <a:off x="1187624" y="3399792"/>
            <a:ext cx="6399381" cy="339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385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Виды головоломок</a:t>
            </a:r>
          </a:p>
        </p:txBody>
      </p:sp>
      <p:pic>
        <p:nvPicPr>
          <p:cNvPr id="6150" name="Picture 6" descr="IMG_610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76"/>
          <a:stretch/>
        </p:blipFill>
        <p:spPr bwMode="auto">
          <a:xfrm>
            <a:off x="5364088" y="1472953"/>
            <a:ext cx="3549700" cy="3514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6" y="5042925"/>
            <a:ext cx="62466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- Геометрические головоломки на плоскости</a:t>
            </a:r>
          </a:p>
          <a:p>
            <a:r>
              <a:rPr lang="ru-RU" sz="2400" b="1" dirty="0"/>
              <a:t>- Головоломки-лабиринты</a:t>
            </a:r>
          </a:p>
          <a:p>
            <a:r>
              <a:rPr lang="ru-RU" sz="2400" b="1" dirty="0"/>
              <a:t>- Словесные игры-головоломки</a:t>
            </a:r>
          </a:p>
          <a:p>
            <a:r>
              <a:rPr lang="ru-RU" sz="2400" b="1" dirty="0"/>
              <a:t>- Объемные головоломки</a:t>
            </a:r>
          </a:p>
        </p:txBody>
      </p:sp>
    </p:spTree>
    <p:extLst>
      <p:ext uri="{BB962C8B-B14F-4D97-AF65-F5344CB8AC3E}">
        <p14:creationId xmlns:p14="http://schemas.microsoft.com/office/powerpoint/2010/main" val="606600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38338"/>
          </a:xfrm>
        </p:spPr>
        <p:txBody>
          <a:bodyPr>
            <a:normAutofit/>
          </a:bodyPr>
          <a:lstStyle/>
          <a:p>
            <a:r>
              <a:rPr lang="ru-RU" b="1" dirty="0"/>
              <a:t>Геометрические головоломки на плоскости:</a:t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endParaRPr lang="ru-RU" sz="2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3905706"/>
            <a:ext cx="81472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Суть игры заключается в конструировании на плоскости разнообразных предметных силуэтов.</a:t>
            </a:r>
          </a:p>
          <a:p>
            <a:r>
              <a:rPr lang="ru-RU" sz="2400" b="1" dirty="0"/>
              <a:t>Многообразие и различная степень сложности  геометрических фигур позволяет учитывать возрастные способности.</a:t>
            </a:r>
          </a:p>
          <a:p>
            <a:r>
              <a:rPr lang="ru-RU" sz="2400" b="1" dirty="0"/>
              <a:t>В каждую фигуру должны входить все элементы головоломки.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7CC83C9-6C82-142C-8FFA-BDA03C3A6495}"/>
              </a:ext>
            </a:extLst>
          </p:cNvPr>
          <p:cNvSpPr/>
          <p:nvPr/>
        </p:nvSpPr>
        <p:spPr>
          <a:xfrm>
            <a:off x="2274812" y="1916832"/>
            <a:ext cx="4405500" cy="181588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dirty="0">
                <a:latin typeface="YS Text"/>
              </a:rPr>
              <a:t>«</a:t>
            </a:r>
            <a:r>
              <a:rPr lang="ru-RU" sz="2800" b="1" dirty="0" err="1">
                <a:latin typeface="YS Text"/>
              </a:rPr>
              <a:t>Танграм</a:t>
            </a:r>
            <a:r>
              <a:rPr lang="ru-RU" sz="2800" b="1" dirty="0">
                <a:latin typeface="YS Text"/>
              </a:rPr>
              <a:t>», </a:t>
            </a:r>
            <a:br>
              <a:rPr lang="ru-RU" sz="2800" b="1" dirty="0">
                <a:latin typeface="YS Text"/>
              </a:rPr>
            </a:br>
            <a:r>
              <a:rPr lang="ru-RU" sz="2800" b="1" dirty="0">
                <a:latin typeface="YS Text"/>
              </a:rPr>
              <a:t>«Волшебный круг», </a:t>
            </a:r>
            <a:br>
              <a:rPr lang="ru-RU" sz="2800" b="1" dirty="0">
                <a:latin typeface="YS Text"/>
              </a:rPr>
            </a:br>
            <a:r>
              <a:rPr lang="ru-RU" sz="2800" b="1" dirty="0">
                <a:latin typeface="YS Text"/>
              </a:rPr>
              <a:t>«Головоломка Пифагора», </a:t>
            </a:r>
            <a:br>
              <a:rPr lang="ru-RU" sz="2800" b="1" dirty="0">
                <a:latin typeface="YS Text"/>
              </a:rPr>
            </a:br>
            <a:r>
              <a:rPr lang="ru-RU" sz="2800" b="1" dirty="0">
                <a:latin typeface="YS Text"/>
              </a:rPr>
              <a:t>«</a:t>
            </a:r>
            <a:r>
              <a:rPr lang="ru-RU" sz="2800" b="1" dirty="0" err="1">
                <a:latin typeface="YS Text"/>
              </a:rPr>
              <a:t>Крадраты</a:t>
            </a:r>
            <a:r>
              <a:rPr lang="ru-RU" sz="2800" b="1" dirty="0">
                <a:latin typeface="YS Text"/>
              </a:rPr>
              <a:t> Никитина»…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4920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Ксюша работа\головоломки2\головоломки фото\IMG_61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460" y="476672"/>
            <a:ext cx="4158462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IMG_6099">
            <a:extLst>
              <a:ext uri="{FF2B5EF4-FFF2-40B4-BE49-F238E27FC236}">
                <a16:creationId xmlns:a16="http://schemas.microsoft.com/office/drawing/2014/main" xmlns="" id="{A952E6B1-FDC9-3158-E18B-D12E67D41E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8"/>
          <a:stretch/>
        </p:blipFill>
        <p:spPr bwMode="auto">
          <a:xfrm>
            <a:off x="133078" y="476672"/>
            <a:ext cx="4560022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7432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524" y="19365"/>
            <a:ext cx="8229600" cy="1143000"/>
          </a:xfrm>
        </p:spPr>
        <p:txBody>
          <a:bodyPr/>
          <a:lstStyle/>
          <a:p>
            <a:r>
              <a:rPr lang="ru-RU" b="1" dirty="0"/>
              <a:t>Головоломки-лабиринты</a:t>
            </a:r>
          </a:p>
        </p:txBody>
      </p:sp>
      <p:pic>
        <p:nvPicPr>
          <p:cNvPr id="9225" name="Picture 9" descr="D:\Ксюша работа\головоломки2\ЛАБИРИНТЫ ОТ АНИ БОРЕТЦКИ (5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08985"/>
            <a:ext cx="3908893" cy="275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D:\Ксюша работа\головоломки2\ЛАБИРИНТЫ ОТ АНИ БОРЕТЦКИ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30317"/>
            <a:ext cx="3960108" cy="279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7" name="Picture 11" descr="D:\Ксюша работа\головоломки2\6dcdf89a8d735f175f66b10f9b353f07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005063"/>
            <a:ext cx="3888432" cy="274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673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Словесные игры-головоломки</a:t>
            </a:r>
          </a:p>
        </p:txBody>
      </p:sp>
      <p:pic>
        <p:nvPicPr>
          <p:cNvPr id="10242" name="Picture 2" descr="https://advour.ru/wp-content/uploads/f/9/e/f9e1dc4e01cef7e6af4a6dd767817f95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3360373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i01.fotocdn.net/s117/3f37ceef23dfcbc6/public_pin_m/26672190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48" y="3933056"/>
            <a:ext cx="3479580" cy="25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D:\Ксюша работа\головоломки2\24cac63bfb5c26c4e728e1db6ebbc5d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594668"/>
            <a:ext cx="3829050" cy="467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264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252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/>
              <a:t>Объемные головоломки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E77ED02-8F0D-1491-7990-39972EC7F7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057"/>
          <a:stretch/>
        </p:blipFill>
        <p:spPr>
          <a:xfrm>
            <a:off x="3196244" y="4682530"/>
            <a:ext cx="2707382" cy="2069808"/>
          </a:xfrm>
          <a:prstGeom prst="rect">
            <a:avLst/>
          </a:prstGeom>
        </p:spPr>
      </p:pic>
      <p:pic>
        <p:nvPicPr>
          <p:cNvPr id="8194" name="Picture 2" descr="D:\Ксюша работа\головоломки2\головоломки фото\IMG_E62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188" y="938114"/>
            <a:ext cx="4098863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Ксюша работа\головоломки2\головоломки фото\IMG_E620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64" y="938114"/>
            <a:ext cx="4530172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1CBE267-CB7F-AE0B-01CB-1182F8F2E6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64" y="4892128"/>
            <a:ext cx="2897661" cy="177723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B3D1BEA-9C67-6012-EDDA-BC1D14C3BA2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79" b="42651"/>
          <a:stretch/>
        </p:blipFill>
        <p:spPr>
          <a:xfrm>
            <a:off x="5978183" y="4892128"/>
            <a:ext cx="2992868" cy="177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230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G_610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12676"/>
            <a:ext cx="4372359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DC8A024-1567-352D-929E-A3D624F4DA2B}"/>
              </a:ext>
            </a:extLst>
          </p:cNvPr>
          <p:cNvSpPr/>
          <p:nvPr/>
        </p:nvSpPr>
        <p:spPr>
          <a:xfrm>
            <a:off x="5508104" y="2967335"/>
            <a:ext cx="310776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Фото с самолетом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C0E7A40-3149-EC0B-8D0A-984C0C32FA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2587" t="-41244" r="132587" b="41244"/>
          <a:stretch/>
        </p:blipFill>
        <p:spPr>
          <a:xfrm>
            <a:off x="2000250" y="0"/>
            <a:ext cx="2700000" cy="3600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415CC11-BF9C-CD9E-E06C-830DFE7E9D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741" y="512676"/>
            <a:ext cx="4089747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931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073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Bookman Old Style" pitchFamily="18" charset="0"/>
              </a:rPr>
              <a:t>В.И.Красноухов</a:t>
            </a:r>
          </a:p>
        </p:txBody>
      </p:sp>
      <p:sp>
        <p:nvSpPr>
          <p:cNvPr id="13" name="Содержимое 5"/>
          <p:cNvSpPr>
            <a:spLocks noGrp="1"/>
          </p:cNvSpPr>
          <p:nvPr>
            <p:ph idx="1"/>
          </p:nvPr>
        </p:nvSpPr>
        <p:spPr>
          <a:xfrm>
            <a:off x="107504" y="1412776"/>
            <a:ext cx="8856984" cy="5256584"/>
          </a:xfrm>
        </p:spPr>
        <p:txBody>
          <a:bodyPr>
            <a:noAutofit/>
          </a:bodyPr>
          <a:lstStyle/>
          <a:p>
            <a:pPr marL="0" indent="15875" algn="just">
              <a:buNone/>
            </a:pPr>
            <a:r>
              <a:rPr lang="ru-RU" sz="2800" dirty="0">
                <a:latin typeface="Bookman Old Style" pitchFamily="18" charset="0"/>
              </a:rPr>
              <a:t>«Самое замечательное свойство головоломок в том, что они доказывают человеку: безвыходных ситуаций не бывает. Выход всегда есть, и зачастую даже не один! Поэтому головоломки – это не только умное развлечение. Решение головоломок укрепляет веру человека в свои силы, в могущество своего разума, приучает искать выход из положений, кажущихся на первый взгляд безвыходными. И это особенно актуально в наше нелегкое время!»</a:t>
            </a:r>
          </a:p>
          <a:p>
            <a:pPr marL="0" indent="15875" algn="just">
              <a:buNone/>
            </a:pPr>
            <a:endParaRPr lang="ru-RU" sz="2800" dirty="0">
              <a:latin typeface="Bookman Old Style" pitchFamily="18" charset="0"/>
            </a:endParaRPr>
          </a:p>
          <a:p>
            <a:pPr marL="0" indent="15875" algn="just">
              <a:buNone/>
            </a:pPr>
            <a:endParaRPr lang="ru-RU" sz="28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1882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426170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latin typeface="Bookman Old Style" pitchFamily="18" charset="0"/>
              </a:rPr>
              <a:t>ГЕОМЕТРИЧЕСКИЕ ГОЛОВОЛОМКИ </a:t>
            </a:r>
            <a:br>
              <a:rPr lang="ru-RU" sz="3200" b="1" dirty="0">
                <a:latin typeface="Bookman Old Style" pitchFamily="18" charset="0"/>
              </a:rPr>
            </a:br>
            <a:r>
              <a:rPr lang="ru-RU" sz="3200" b="1" dirty="0">
                <a:latin typeface="Bookman Old Style" pitchFamily="18" charset="0"/>
              </a:rPr>
              <a:t>НА ПЛОСКОСТИ</a:t>
            </a:r>
            <a:br>
              <a:rPr lang="ru-RU" sz="3200" b="1" dirty="0">
                <a:latin typeface="Bookman Old Style" pitchFamily="18" charset="0"/>
              </a:rPr>
            </a:br>
            <a:r>
              <a:rPr lang="ru-RU" sz="2800" b="1" dirty="0">
                <a:latin typeface="Bookman Old Style" pitchFamily="18" charset="0"/>
              </a:rPr>
              <a:t>«СЛАГАЛИЦА»</a:t>
            </a:r>
            <a:br>
              <a:rPr lang="ru-RU" sz="2800" b="1" dirty="0">
                <a:latin typeface="Bookman Old Style" pitchFamily="18" charset="0"/>
              </a:rPr>
            </a:br>
            <a:endParaRPr lang="ru-RU" sz="3200" dirty="0">
              <a:latin typeface="Bookman Old Style" pitchFamily="18" charset="0"/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2260847"/>
          </a:xfrm>
        </p:spPr>
        <p:txBody>
          <a:bodyPr>
            <a:normAutofit fontScale="32500" lnSpcReduction="2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6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Игра-головоломка «</a:t>
            </a:r>
            <a:r>
              <a:rPr lang="ru-RU" sz="6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Слагалица</a:t>
            </a:r>
            <a:r>
              <a:rPr lang="ru-RU" sz="6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состоит из 7 игровых элементов и коробочки.</a:t>
            </a:r>
            <a:endParaRPr lang="ru-RU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Суть игры:</a:t>
            </a:r>
            <a:endParaRPr lang="ru-RU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Составление жанровых картинок.</a:t>
            </a:r>
            <a:endParaRPr lang="ru-RU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Составление фигур по заданным силуэтам.</a:t>
            </a:r>
            <a:endParaRPr lang="ru-RU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Составление фигур с заданными свойствами.</a:t>
            </a:r>
            <a:endParaRPr lang="ru-RU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9" name="Picture 2" descr="https://allpuzzles.ru/wp-content/uploads/2021/01/golovolomka-slagalitca-foto-kra-12789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1088"/>
            <a:ext cx="3096344" cy="247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www.dumka.ru/products_pictures/golovolomka-slagalitca-foto-kra-12789-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149080"/>
            <a:ext cx="3334655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714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493205" y="476672"/>
            <a:ext cx="8229600" cy="2376264"/>
          </a:xfrm>
        </p:spPr>
        <p:txBody>
          <a:bodyPr>
            <a:normAutofit fontScale="85000" lnSpcReduction="1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3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Складушки</a:t>
            </a:r>
            <a:r>
              <a:rPr lang="ru-RU" sz="3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3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Головоломка представляет собой набор из 9 квадратных фишек с нанесенными на них рисунками в виде ¼ круга, расположенных по углам, которые окрашены в три цвета.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Суть игры – в составлении рисунка путем соединения квадратных фишек так, чтобы углы или стороны совпали по цвету.</a:t>
            </a:r>
            <a:endParaRPr lang="ru-RU" sz="2400" dirty="0"/>
          </a:p>
        </p:txBody>
      </p:sp>
      <p:pic>
        <p:nvPicPr>
          <p:cNvPr id="8" name="Picture 2" descr="Логическая головоломка Красноухов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205733"/>
            <a:ext cx="7114779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740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Bookman Old Style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«Репка»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457200" y="836713"/>
            <a:ext cx="8229600" cy="3024335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Представляет собой набор из 12 деревянных элементов разной конфигурации, уложенных в коробочку.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Суть игры – составление различных образов из элементов набора путем наложения, соотнесения с изображением на карточке и подбора недостающих элементов.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9" name="Picture 2" descr="https://documents.infourok.ru/8a3dcf7e-8023-4e7b-91c9-9e95eb4f5ea8/0/slide_2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2" t="42915" r="26554" b="12641"/>
          <a:stretch/>
        </p:blipFill>
        <p:spPr bwMode="auto">
          <a:xfrm>
            <a:off x="2627784" y="3356992"/>
            <a:ext cx="3967844" cy="305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1882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2952328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4400" b="1" dirty="0">
                <a:latin typeface="Bookman Old Style" pitchFamily="18" charset="0"/>
              </a:rPr>
              <a:t>Объемные головоломки </a:t>
            </a:r>
          </a:p>
          <a:p>
            <a:pPr algn="ctr">
              <a:buNone/>
            </a:pPr>
            <a:r>
              <a:rPr lang="ru-RU" sz="4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«Осенний кубик»</a:t>
            </a:r>
            <a:endParaRPr lang="ru-RU" sz="41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Представляет собой набор из 6 деревянных игровых элементов.</a:t>
            </a:r>
            <a:endParaRPr lang="ru-RU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Суть игры – составление конструкций 2D и 3D моделирования.</a:t>
            </a:r>
            <a:endParaRPr lang="ru-RU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Головоломка предполагает решение нескольких задач, для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выполнения которых нужно использовать все имеющиеся детали.</a:t>
            </a:r>
            <a:endParaRPr lang="ru-RU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5" name="Picture 2" descr="https://documents.infourok.ru/8a3dcf7e-8023-4e7b-91c9-9e95eb4f5ea8/0/slide_1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1" t="46317"/>
          <a:stretch/>
        </p:blipFill>
        <p:spPr bwMode="auto">
          <a:xfrm>
            <a:off x="258247" y="3212976"/>
            <a:ext cx="8627505" cy="319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864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179512" y="170295"/>
            <a:ext cx="8568952" cy="2952329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4400" b="1" dirty="0">
                <a:latin typeface="Bookman Old Style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«Гала-куб»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9600" dirty="0">
                <a:latin typeface="Bookman Old Style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Головоломка состоит из деревянной коробочки и 8 рабочих элементов (это кубики и параллелепипеды). Перед вами две замысловатые задачи, которые нужно разгадать.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9600" dirty="0">
                <a:latin typeface="Bookman Old Style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Суть игры – выполнить различные постройки из элементов набора.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7" name="Picture 2" descr="https://documents.infourok.ru/8a3dcf7e-8023-4e7b-91c9-9e95eb4f5ea8/0/slide_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9" t="52567" r="31438" b="11949"/>
          <a:stretch/>
        </p:blipFill>
        <p:spPr bwMode="auto">
          <a:xfrm>
            <a:off x="1691680" y="3212976"/>
            <a:ext cx="5760640" cy="353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27362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3"/>
          <p:cNvPicPr>
            <a:picLocks noGrp="1"/>
          </p:cNvPicPr>
          <p:nvPr>
            <p:ph idx="1"/>
          </p:nvPr>
        </p:nvPicPr>
        <p:blipFill>
          <a:blip r:embed="rId3" cstate="print"/>
          <a:srcRect l="16141" t="33650" r="12026" b="10266"/>
          <a:stretch>
            <a:fillRect/>
          </a:stretch>
        </p:blipFill>
        <p:spPr bwMode="auto">
          <a:xfrm>
            <a:off x="323528" y="1169962"/>
            <a:ext cx="8496944" cy="5616624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00F46ED-5C59-7B0C-D908-0B96A0C84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Bookman Old Style" pitchFamily="18" charset="0"/>
              </a:rPr>
              <a:t>План работы с </a:t>
            </a:r>
            <a:r>
              <a:rPr lang="ru-RU" sz="3200" b="1" dirty="0" smtClean="0">
                <a:latin typeface="Bookman Old Style" pitchFamily="18" charset="0"/>
              </a:rPr>
              <a:t>головоломками:</a:t>
            </a:r>
            <a:r>
              <a:rPr lang="ru-RU" sz="3200" b="1" dirty="0">
                <a:latin typeface="Bookman Old Style" pitchFamily="18" charset="0"/>
              </a:rPr>
              <a:t/>
            </a:r>
            <a:br>
              <a:rPr lang="ru-RU" sz="3200" b="1" dirty="0">
                <a:latin typeface="Bookman Old Style" pitchFamily="18" charset="0"/>
              </a:rPr>
            </a:br>
            <a:endParaRPr lang="ru-RU" sz="3200" b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9800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/>
          <p:nvPr/>
        </p:nvPicPr>
        <p:blipFill>
          <a:blip r:embed="rId3" cstate="print"/>
          <a:srcRect l="24693" t="19392" r="22608" b="14449"/>
          <a:stretch>
            <a:fillRect/>
          </a:stretch>
        </p:blipFill>
        <p:spPr bwMode="auto">
          <a:xfrm>
            <a:off x="611560" y="1196752"/>
            <a:ext cx="792088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80DF3E3B-F64D-78EE-C323-76569E909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761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3" cstate="print"/>
          <a:srcRect l="25548" t="21673" r="23784" b="11027"/>
          <a:stretch>
            <a:fillRect/>
          </a:stretch>
        </p:blipFill>
        <p:spPr bwMode="auto">
          <a:xfrm>
            <a:off x="179512" y="260648"/>
            <a:ext cx="8640960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37094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одержимое 3"/>
          <p:cNvPicPr>
            <a:picLocks noGrp="1"/>
          </p:cNvPicPr>
          <p:nvPr>
            <p:ph idx="1"/>
          </p:nvPr>
        </p:nvPicPr>
        <p:blipFill>
          <a:blip r:embed="rId3" cstate="print"/>
          <a:srcRect l="24051" t="26426" r="21432" b="16350"/>
          <a:stretch>
            <a:fillRect/>
          </a:stretch>
        </p:blipFill>
        <p:spPr bwMode="auto">
          <a:xfrm>
            <a:off x="323528" y="620688"/>
            <a:ext cx="8568952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44824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ru-RU" dirty="0"/>
              <a:t>Советы родителям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1700" y="620688"/>
            <a:ext cx="782818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1" dirty="0"/>
              <a:t>Создайте устную и безопасную психологическую базу ребенку в его поисках, в которую он мог бы возвращаться, если будет напуган собственными открытиями.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1" dirty="0"/>
              <a:t>Поддерживайте способности ребенка к творчеству и проявляйте сочувствие к ранним  неудачам. Избегайте неодобрительной оценки творческих попыток ребенка.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1" dirty="0"/>
              <a:t>Будьте терпимей к странным идеям ребенка. Старайтесь отвечать на все вопросы, даже если они кажутся дикими или «за гранью».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1" dirty="0"/>
              <a:t>Позволяйте ребенку самому заниматься своими делами, избыток «</a:t>
            </a:r>
            <a:r>
              <a:rPr lang="ru-RU" b="1" dirty="0" err="1"/>
              <a:t>шевства</a:t>
            </a:r>
            <a:r>
              <a:rPr lang="ru-RU" b="1" dirty="0"/>
              <a:t>» может      затруднить творчество.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1" dirty="0"/>
              <a:t>Помогайте ребенку в удовлетворении основных человеческих потребностей ( чувство безопасности, любовь и уважение к себе и окружающим), поскольку человек, энергия которого скованна основными потребностями, менее способен достичь высот самовыражения.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1" dirty="0"/>
              <a:t>Поддерживайте необходимую для творчества атмосферу, помогая ребенку избегать общественного неодобрения, уменьшить социальные трения и справиться с негативной реакцией сверстников. Ребенок , лишенный позитивного творческого выхода. Может направить свою творческую энергию в совершенно нежелательном направлении.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05331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3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>
                <a:latin typeface="Bookman Old Style" pitchFamily="18" charset="0"/>
              </a:rPr>
              <a:t>СПАСИБО ЗА ВНИМАНИЕ!</a:t>
            </a:r>
            <a:endParaRPr lang="ru-RU" sz="4000" b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2506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653</Words>
  <Application>Microsoft Office PowerPoint</Application>
  <PresentationFormat>Экран (4:3)</PresentationFormat>
  <Paragraphs>71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Головоломка как развитие личности ребёнка </vt:lpstr>
      <vt:lpstr>Презентация PowerPoint</vt:lpstr>
      <vt:lpstr>«Роль головоломок в развитии личности дошкольника»</vt:lpstr>
      <vt:lpstr>Проблемность и занимательность</vt:lpstr>
      <vt:lpstr>Презентация PowerPoint</vt:lpstr>
      <vt:lpstr>Презентация PowerPoint</vt:lpstr>
      <vt:lpstr>Виды головоломок</vt:lpstr>
      <vt:lpstr>Геометрические головоломки на плоскости:  </vt:lpstr>
      <vt:lpstr>Презентация PowerPoint</vt:lpstr>
      <vt:lpstr>Головоломки-лабиринты</vt:lpstr>
      <vt:lpstr>Словесные игры-головоломки</vt:lpstr>
      <vt:lpstr>Объемные головоломки</vt:lpstr>
      <vt:lpstr>Презентация PowerPoint</vt:lpstr>
      <vt:lpstr>Презентация PowerPoint</vt:lpstr>
      <vt:lpstr>В.И.Красноухов</vt:lpstr>
      <vt:lpstr>ГЕОМЕТРИЧЕСКИЕ ГОЛОВОЛОМКИ  НА ПЛОСКОСТИ «СЛАГАЛИЦА» </vt:lpstr>
      <vt:lpstr>Презентация PowerPoint</vt:lpstr>
      <vt:lpstr>«Репка» </vt:lpstr>
      <vt:lpstr>Презентация PowerPoint</vt:lpstr>
      <vt:lpstr>Презентация PowerPoint</vt:lpstr>
      <vt:lpstr>План работы с головоломками: </vt:lpstr>
      <vt:lpstr>Презентация PowerPoint</vt:lpstr>
      <vt:lpstr>Презентация PowerPoint</vt:lpstr>
      <vt:lpstr>Презентация PowerPoint</vt:lpstr>
      <vt:lpstr>Советы родителям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</dc:creator>
  <cp:lastModifiedBy>Ева</cp:lastModifiedBy>
  <cp:revision>45</cp:revision>
  <dcterms:created xsi:type="dcterms:W3CDTF">2022-11-20T17:14:21Z</dcterms:created>
  <dcterms:modified xsi:type="dcterms:W3CDTF">2022-12-08T06:33:32Z</dcterms:modified>
</cp:coreProperties>
</file>